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</p:sldMasterIdLst>
  <p:notesMasterIdLst>
    <p:notesMasterId r:id="rId63"/>
  </p:notesMasterIdLst>
  <p:sldIdLst>
    <p:sldId id="258" r:id="rId2"/>
    <p:sldId id="342" r:id="rId3"/>
    <p:sldId id="259" r:id="rId4"/>
    <p:sldId id="262" r:id="rId5"/>
    <p:sldId id="268" r:id="rId6"/>
    <p:sldId id="311" r:id="rId7"/>
    <p:sldId id="269" r:id="rId8"/>
    <p:sldId id="270" r:id="rId9"/>
    <p:sldId id="264" r:id="rId10"/>
    <p:sldId id="260" r:id="rId11"/>
    <p:sldId id="261" r:id="rId12"/>
    <p:sldId id="271" r:id="rId13"/>
    <p:sldId id="312" r:id="rId14"/>
    <p:sldId id="313" r:id="rId15"/>
    <p:sldId id="314" r:id="rId16"/>
    <p:sldId id="315" r:id="rId17"/>
    <p:sldId id="352" r:id="rId18"/>
    <p:sldId id="316" r:id="rId19"/>
    <p:sldId id="317" r:id="rId20"/>
    <p:sldId id="318" r:id="rId21"/>
    <p:sldId id="319" r:id="rId22"/>
    <p:sldId id="321" r:id="rId23"/>
    <p:sldId id="322" r:id="rId24"/>
    <p:sldId id="323" r:id="rId25"/>
    <p:sldId id="324" r:id="rId26"/>
    <p:sldId id="285" r:id="rId27"/>
    <p:sldId id="286" r:id="rId28"/>
    <p:sldId id="287" r:id="rId29"/>
    <p:sldId id="307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43" r:id="rId39"/>
    <p:sldId id="308" r:id="rId40"/>
    <p:sldId id="310" r:id="rId41"/>
    <p:sldId id="309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331" r:id="rId51"/>
    <p:sldId id="332" r:id="rId52"/>
    <p:sldId id="333" r:id="rId53"/>
    <p:sldId id="334" r:id="rId54"/>
    <p:sldId id="335" r:id="rId55"/>
    <p:sldId id="297" r:id="rId56"/>
    <p:sldId id="336" r:id="rId57"/>
    <p:sldId id="337" r:id="rId58"/>
    <p:sldId id="338" r:id="rId59"/>
    <p:sldId id="339" r:id="rId60"/>
    <p:sldId id="340" r:id="rId61"/>
    <p:sldId id="34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712"/>
  </p:normalViewPr>
  <p:slideViewPr>
    <p:cSldViewPr snapToGrid="0" snapToObjects="1" showGuides="1">
      <p:cViewPr varScale="1">
        <p:scale>
          <a:sx n="116" d="100"/>
          <a:sy n="116" d="100"/>
        </p:scale>
        <p:origin x="2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1T18:15:5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1150 597 24575,'-12'0'0,"-12"0"0,-7 0 0,-11 0 0,-13 0 0,3 0 0,-5 0 0,-8 0 0,3 0 0,-2 0 0,-17 0 0,0 0 0,15 2 0,4 1 0,-36 4 0,44 4 0,0 0 0,16 3 0,7 0 0,4 0 0,15 2 0,3-3 0,1 5 0,-1-1 0,0 1 0,0-1 0,0 5 0,4 2 0,-4 5 0,4 7 0,-1-5 0,2 11 0,4-12 0,0 4 0,0 1 0,0 1 0,0 5 0,0 1 0,0 0 0,0-6 0,0 4 0,4-10 0,2 5 0,3-7 0,0-4 0,1 3 0,-1-8 0,0 7 0,-4-12 0,-1 6 0,-1-11 0,-2 3 0,2 0 0,-3-3 0,0 8 0,4-4 0,-3 4 0,3-4 0,-4 4 0,0-4 0,0 4 0,0 1 0,0-5 0,0 3 0,0-7 0,0 8 0,0-8 0,0 3 0,3-5 0,-2 9 0,6-6 0,-2 10 0,3-11 0,0 3 0,0-4 0,0 0 0,0 0 0,0-1 0,4 2 0,-3-1 0,7-4 0,-3 4 0,5-7 0,4 2 0,2-3 0,10 0 0,2 0 0,13 0 0,0 5 0,26-3 0,-20 3 0,12-1 0,-26 2 0,1 0 0,0 3 0,-6-3 0,-2-1 0,-5 4 0,0-8 0,-1 7 0,-4-7 0,4 4 0,-10-5 0,5 0 0,-6 0 0,0 0 0,1 0 0,-5 0 0,-1 0 0,0 0 0,-4 0 0,4 0 0,0 0 0,1 0 0,4 0 0,1 0 0,4-5 0,-3 0 0,3 0 0,-4-3 0,4 7 0,-3-7 0,3 3 0,-4 0 0,-1 1 0,-4 4 0,-1 0 0,-4-3 0,0 2 0,0-3 0,0 4 0,0 0 0,-1-3 0,1-2 0,0-2 0,0-1 0,4-1 0,-3 1 0,7-1 0,-7 1 0,3 0 0,-4 0 0,0 0 0,0 0 0,0 4 0,-4-4 0,3 4 0,-6-4 0,3 0 0,-1 1 0,-2-2 0,3-3 0,-4 3 0,0-12 0,0 6 0,0-7 0,0-1 0,0 4 0,0-8 0,0 8 0,0-9 0,0 4 0,0 1 0,0-5 0,0 9 0,0-8 0,0 8 0,0-9 0,0 10 0,0-5 0,0 5 0,0 1 0,0-1 0,0-3 0,0 3 0,0-3 0,-4 3 0,3 0 0,-7 5 0,7-3 0,-2 7 0,3-8 0,-4 8 0,3-3 0,-2 4 0,3 1 0,0-1 0,-4 0 0,3 0 0,-2 0 0,-1 0 0,3-4 0,-2 3 0,3-3 0,-4 4 0,3 0 0,-6 0 0,7 0 0,-7 0 0,2 0 0,-3-4 0,0 3 0,-1-3 0,1 0 0,0 3 0,-1-8 0,1 4 0,-1-1 0,0-2 0,1 7 0,0-7 0,4 7 0,-4 1 0,7 2 0,-5 1 0,5-2 0,-6-1 0,6 0 0,-6 3 0,2-2 0,1 3 0,-3-4 0,3 0 0,-4 0 0,4 1 0,-3 3 0,6-3 0,-6 3 0,3 0 0,-4-3 0,0 3 0,0-4 0,0 3 0,4-2 0,-3 6 0,2-6 0,-3 3 0,0-4 0,0 4 0,4-3 0,-3 6 0,3-3 0,-4 4 0,1 0 0,-1 0 0,1-3 0,-1 2 0,0-3 0,0 1 0,1 2 0,3-2 0,0 3 0</inkml:trace>
  <inkml:trace contextRef="#ctx0" brushRef="#br0" timeOffset="3227">1337 530 24575,'0'-15'0,"0"-6"0,0-3 0,4-5 0,2-6 0,-1 0 0,4-2 0,-3-9 0,0 19 0,-1-19 0,-5 26 0,4-14 0,-3 11 0,3 3 0,-4-2 0,0 9 0,0 0 0,0-4 0,0 8 0,0-3 0,0 4 0,4 4 0,-3-4 0,6 8 0,-7-8 0,7 8 0,-3-4 0,3 4 0,10 4 0,-2 5 0,24 12 0,-16 3 0,24 15 0,-12 5 0,5 3 0,0-1 0,-13-4 0,-2-10 0,-6-3 0,-5-7 0,2-1 0,-10-2 0,2-3 0,-8-3 0,0-6 0,0 1 0,0 0 0,0 4 0,0-3 0,0 3 0,0 0 0,0-3 0,0 4 0,0-6 0,-8 6 0,-2-4 0,-13 4 0,-13-3 0,4 0 0,-20 0 0,-11 1 0,2-5 0,-14-1 0,25-5 0,2 0 0,6 0 0,0 0 0,6-4 0,6-1 0,8-8 0,4-6 0,0 0 0,3-8 0,2 8 0,4-9 0,0 10 0,4-5 0,1 6 0,4-1 0,-4 1 0,3 0 0,-3 4 0,4 1 0,0 4 0,0 1 0,0-1 0,0 0 0,18-1 0,12-5 0,27 1 0,1 2 0,12 0 0,-4 10 0,6-5 0,1 6 0,-7 0 0,-3 0 0,-19 0 0,3 0 0,-17 0 0,-1 0 0,-3 0 0,-12 0 0,2 0 0,-8 0 0,0 0 0,0 0 0,-1 0 0,1 0 0,0 0 0,0 0 0,-4 3 0,-1 2 0,-3 2 0,-8 1 0,-7 5 0,-23 15 0,-6-4 0,-3 9 0,-6-6 0,9 0 0,-6 1 0,-5 4 0,5-9 0,6 4 0,-10 0 0,22-7 0,-9 2 0,12-4 0,5-8 0,2 4 0,4-2 0,5-2 0,1 2 0,4-4 0,0-4 0,4 3 0,0-6 0,4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10/1/18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56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Validation: 100-1000 (because larger validation set doesn’t increase significantly, but more data in training can help significantly)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60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Polynomial: comes with a natural order (different than multiple predictors)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40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variables introduces more variance (in the model);Variance goes up with model complexity, because of over-fitting to the training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48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Degree = k, pick the simpler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0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@ same as </a:t>
            </a:r>
            <a:r>
              <a:rPr lang="en-US" dirty="0" err="1"/>
              <a:t>sklearn</a:t>
            </a:r>
            <a:r>
              <a:rPr lang="en-US" dirty="0"/>
              <a:t> as alpha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81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Multi-predictor (with ~10 predictors)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9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 changes with Beta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29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any point on the loop (D), find all points that C touches. The point which it’s the closest to D = </a:t>
            </a:r>
            <a:r>
              <a:rPr lang="en-US"/>
              <a:t>the optimal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38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1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5.png"/><Relationship Id="rId5" Type="http://schemas.openxmlformats.org/officeDocument/2006/relationships/image" Target="../media/image45.png"/><Relationship Id="rId10" Type="http://schemas.openxmlformats.org/officeDocument/2006/relationships/image" Target="../media/image54.png"/><Relationship Id="rId4" Type="http://schemas.openxmlformats.org/officeDocument/2006/relationships/image" Target="../media/image44.png"/><Relationship Id="rId9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image" Target="../media/image45.png"/><Relationship Id="rId9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5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7: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748985" cy="2111143"/>
          </a:xfrm>
        </p:spPr>
        <p:txBody>
          <a:bodyPr/>
          <a:lstStyle/>
          <a:p>
            <a:r>
              <a:rPr lang="en-US" sz="2400" b="1" dirty="0"/>
              <a:t>Model selection </a:t>
            </a:r>
            <a:r>
              <a:rPr lang="en-US" sz="2400" dirty="0"/>
              <a:t>is the application of a principled method to determine the complexity of the model, e.g. choosing a subset of predictors, choosing the degree of the polynomial model etc.</a:t>
            </a:r>
          </a:p>
          <a:p>
            <a:endParaRPr lang="en-US" sz="2400" dirty="0"/>
          </a:p>
          <a:p>
            <a:r>
              <a:rPr lang="en-US" sz="2400" dirty="0"/>
              <a:t>A strong motivation for performing model selection is to avoid overfitting, which we saw can happen when: </a:t>
            </a:r>
          </a:p>
          <a:p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there are too many predictors: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feature space has high dimensionality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the polynomial degree is too high</a:t>
            </a:r>
          </a:p>
          <a:p>
            <a:pPr marL="1085820" lvl="1" indent="-342900">
              <a:buFont typeface="Arial" charset="0"/>
              <a:buChar char="•"/>
            </a:pPr>
            <a:r>
              <a:rPr lang="en-US" sz="2000" dirty="0"/>
              <a:t>too many cross terms are considered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the coefficients values are too </a:t>
            </a:r>
            <a:r>
              <a:rPr lang="en-US" sz="2400" b="1" dirty="0"/>
              <a:t>extreme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92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Selection and Cross Validation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908011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Last time, we addressed the issue of selecting optimal subsets of predictors (including choosing the degree of polynomial models) through: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	stepwise variable selection - iteratively building an optimal subset of 	predictors by optimizing a fixed model evaluation metric each time,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Today we will see selecting an optimal model by cross validation - evaluating each model on multiple validation sets.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And also today, we will also address the issue of discouraging extreme values in model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Variable Selection Computational Complexity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How many models did we evaluate?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1st step, </a:t>
            </a:r>
            <a:r>
              <a:rPr lang="en-US" b="1" i="1" dirty="0"/>
              <a:t>J</a:t>
            </a:r>
            <a:r>
              <a:rPr lang="en-US" b="1" dirty="0"/>
              <a:t> Models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2nd step, </a:t>
            </a:r>
            <a:r>
              <a:rPr lang="en-US" i="1" dirty="0"/>
              <a:t>J-1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J-1</a:t>
            </a:r>
            <a:r>
              <a:rPr lang="en-US" dirty="0"/>
              <a:t> 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3rd step, </a:t>
            </a:r>
            <a:r>
              <a:rPr lang="en-US" i="1" dirty="0"/>
              <a:t>J-2 </a:t>
            </a:r>
            <a:r>
              <a:rPr lang="en-US" b="1" dirty="0"/>
              <a:t>Models</a:t>
            </a:r>
            <a:r>
              <a:rPr lang="en-US" dirty="0"/>
              <a:t> (add 1 predictor out of </a:t>
            </a:r>
            <a:r>
              <a:rPr lang="en-US" i="1" dirty="0"/>
              <a:t>J-2 </a:t>
            </a:r>
            <a:r>
              <a:rPr lang="en-US" dirty="0"/>
              <a:t>possible)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mr-IN" dirty="0"/>
              <a:t>…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b="1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70" y="4878136"/>
            <a:ext cx="4159687" cy="47734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7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7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36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0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14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17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235" y="5115339"/>
            <a:ext cx="344556" cy="23853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12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33" y="1719072"/>
            <a:ext cx="6858001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58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Validation: Motivation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Using a single validation set to select amongst multiple models can be problematic - </a:t>
            </a:r>
            <a:r>
              <a:rPr lang="en-US" sz="2400" b="1" dirty="0"/>
              <a:t>there is the possibility of overfitting to the validation set</a:t>
            </a:r>
            <a:r>
              <a:rPr lang="en-US" sz="2400" dirty="0"/>
              <a:t>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One solution to the problems raised by using a single validation set is to evaluate each model on </a:t>
            </a:r>
            <a:r>
              <a:rPr lang="en-US" sz="2400" b="1" dirty="0"/>
              <a:t>multiple</a:t>
            </a:r>
            <a:r>
              <a:rPr lang="en-US" sz="2400" dirty="0"/>
              <a:t> validation sets and average the validation performance.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One can randomly split the training set into training and validation multiple times </a:t>
            </a:r>
            <a:r>
              <a:rPr lang="en-US" sz="2400" b="1" dirty="0">
                <a:solidFill>
                  <a:srgbClr val="C00000"/>
                </a:solidFill>
              </a:rPr>
              <a:t>but</a:t>
            </a:r>
            <a:r>
              <a:rPr lang="en-US" sz="2400" dirty="0"/>
              <a:t> randomly creating these sets can create the scenario where important features of the data never appear in our random draws.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Sections</a:t>
            </a:r>
            <a:r>
              <a:rPr lang="en-US" sz="2000" dirty="0"/>
              <a:t>: Due to low attendance, Monday evening section is canceled. Instead we add one extra OH on Wednesday </a:t>
            </a:r>
            <a:r>
              <a:rPr lang="mr-IN" sz="2000" dirty="0"/>
              <a:t>5:30 – 7</a:t>
            </a:r>
            <a:r>
              <a:rPr lang="en-US" sz="2000" dirty="0"/>
              <a:t> (high demand).  </a:t>
            </a:r>
          </a:p>
          <a:p>
            <a:endParaRPr lang="en-US" sz="2000" dirty="0"/>
          </a:p>
          <a:p>
            <a:r>
              <a:rPr lang="en-US" sz="2000" b="1" dirty="0"/>
              <a:t>Office Hours for 209: </a:t>
            </a:r>
            <a:r>
              <a:rPr lang="en-US" sz="2000" dirty="0"/>
              <a:t>You can use Pavlos and Kevin’s OH for 209 material. </a:t>
            </a:r>
          </a:p>
          <a:p>
            <a:endParaRPr lang="en-US" sz="2000" dirty="0"/>
          </a:p>
          <a:p>
            <a:r>
              <a:rPr lang="en-US" sz="2000" b="1" dirty="0" err="1"/>
              <a:t>Homeworks</a:t>
            </a:r>
            <a:r>
              <a:rPr lang="en-US" sz="2000" b="1" dirty="0"/>
              <a:t>:</a:t>
            </a:r>
          </a:p>
          <a:p>
            <a:r>
              <a:rPr lang="en-US" sz="2000" b="1" dirty="0"/>
              <a:t>	</a:t>
            </a:r>
            <a:r>
              <a:rPr lang="en-US" sz="2000" dirty="0"/>
              <a:t>Minor correction in the language for HW3. </a:t>
            </a:r>
          </a:p>
          <a:p>
            <a:r>
              <a:rPr lang="en-US" sz="2000" dirty="0"/>
              <a:t>	HW4 will be released on Tuesday 11:59pm. </a:t>
            </a:r>
          </a:p>
          <a:p>
            <a:r>
              <a:rPr lang="en-US" sz="2000" dirty="0"/>
              <a:t>		Two weeks</a:t>
            </a:r>
          </a:p>
          <a:p>
            <a:r>
              <a:rPr lang="en-US" sz="2000" dirty="0"/>
              <a:t>		individual</a:t>
            </a:r>
          </a:p>
          <a:p>
            <a:r>
              <a:rPr lang="en-US" sz="2000" dirty="0"/>
              <a:t>		Piazza only private messages.  </a:t>
            </a:r>
          </a:p>
          <a:p>
            <a:endParaRPr lang="en-US" sz="2000" dirty="0"/>
          </a:p>
          <a:p>
            <a:r>
              <a:rPr lang="en-US" sz="2000" b="1" dirty="0"/>
              <a:t>Projects: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70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Leave-One-Out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</p:spPr>
            <p:txBody>
              <a:bodyPr/>
              <a:lstStyle/>
              <a:p>
                <a:r>
                  <a:rPr lang="en-US" sz="2400" dirty="0"/>
                  <a:t>Given a data set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where each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contains </a:t>
                </a:r>
                <a:r>
                  <a:rPr lang="en-US" sz="2400" i="1" dirty="0"/>
                  <a:t>J</a:t>
                </a:r>
                <a:r>
                  <a:rPr lang="en-US" sz="2400" dirty="0"/>
                  <a:t> features. </a:t>
                </a:r>
              </a:p>
              <a:p>
                <a:r>
                  <a:rPr lang="en-US" sz="2400" dirty="0"/>
                  <a:t>To ensure that every observation in the dataset is included in at least one training set and at least one validation set, we create training/validation splits using the </a:t>
                </a:r>
                <a:r>
                  <a:rPr lang="en-US" sz="2400" b="1" i="1" dirty="0"/>
                  <a:t>leave one out </a:t>
                </a:r>
                <a:r>
                  <a:rPr lang="en-US" sz="2400" dirty="0"/>
                  <a:t>method: </a:t>
                </a:r>
              </a:p>
              <a:p>
                <a:pPr marL="811213" lvl="1" indent="-354013">
                  <a:buFont typeface="Arial" charset="0"/>
                  <a:buChar char="•"/>
                </a:pPr>
                <a:r>
                  <a:rPr lang="en-US" dirty="0"/>
                  <a:t>validation 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{</m:t>
                        </m:r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811213" lvl="1" indent="-354013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dirty="0"/>
                  <a:t>training set: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  </m:t>
                    </m:r>
                  </m:oMath>
                </a14:m>
                <a:endParaRPr lang="en-US" sz="20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=1,…,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: </m:t>
                        </m:r>
                      </m:e>
                      <m:sub/>
                    </m:sSub>
                  </m:oMath>
                </a14:m>
                <a:r>
                  <a:rPr lang="en-US" sz="2400" dirty="0"/>
                  <a:t> </a:t>
                </a:r>
              </a:p>
              <a:p>
                <a:pPr marL="457200"/>
                <a:r>
                  <a:rPr lang="en-US" sz="2400" dirty="0"/>
                  <a:t>We fit the model on each training set,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and evaluate it on the corresponding validation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marL="12700"/>
                <a:r>
                  <a:rPr lang="en-US" sz="2400" dirty="0"/>
                  <a:t>The </a:t>
                </a:r>
                <a:r>
                  <a:rPr lang="en-US" sz="2400" b="1" i="1" dirty="0"/>
                  <a:t>cross validation score </a:t>
                </a:r>
                <a:r>
                  <a:rPr lang="en-US" sz="2400" dirty="0"/>
                  <a:t>is the performance of the model averaged across all validation sets: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where </a:t>
                </a:r>
                <a:r>
                  <a:rPr lang="en-US" sz="2400" i="1" dirty="0"/>
                  <a:t>L</a:t>
                </a:r>
                <a:r>
                  <a:rPr lang="en-US" sz="2400" dirty="0"/>
                  <a:t> is a loss function.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  <a:blipFill>
                <a:blip r:embed="rId2"/>
                <a:stretch>
                  <a:fillRect l="-782" t="-1796" b="-176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25923" y="5269978"/>
                <a:ext cx="4540154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923" y="5269978"/>
                <a:ext cx="4540154" cy="1100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0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 Validation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Rather than creating </a:t>
                </a:r>
                <a:r>
                  <a:rPr lang="en-US" sz="2400" i="1" dirty="0"/>
                  <a:t>n</a:t>
                </a:r>
                <a:r>
                  <a:rPr lang="en-US" sz="2400" dirty="0"/>
                  <a:t> number of training/validation splits, each time leaving one data point for the validation set, we can include more data in the validation set using </a:t>
                </a:r>
                <a:r>
                  <a:rPr lang="en-US" sz="2400" b="1" dirty="0"/>
                  <a:t>K-fold validation</a:t>
                </a:r>
                <a:r>
                  <a:rPr lang="en-US" sz="2400" dirty="0"/>
                  <a:t>: </a:t>
                </a:r>
              </a:p>
              <a:p>
                <a:pPr marL="1085820" lvl="1" indent="-342900">
                  <a:spcAft>
                    <a:spcPts val="1200"/>
                  </a:spcAft>
                  <a:buFont typeface="Arial" charset="0"/>
                  <a:buChar char="•"/>
                </a:pPr>
                <a:r>
                  <a:rPr lang="en-US" dirty="0"/>
                  <a:t>split the data into </a:t>
                </a:r>
                <a:r>
                  <a:rPr lang="en-US" i="1" dirty="0"/>
                  <a:t>K</a:t>
                </a:r>
                <a:r>
                  <a:rPr lang="en-US" dirty="0"/>
                  <a:t> uniformly sized chunks,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1085820" lvl="1" indent="-342900">
                  <a:spcBef>
                    <a:spcPts val="0"/>
                  </a:spcBef>
                  <a:buFont typeface="Arial" charset="0"/>
                  <a:buChar char="•"/>
                </a:pPr>
                <a:r>
                  <a:rPr lang="en-US" dirty="0"/>
                  <a:t>we create </a:t>
                </a:r>
                <a:r>
                  <a:rPr lang="en-US" i="1" dirty="0"/>
                  <a:t>K</a:t>
                </a:r>
                <a:r>
                  <a:rPr lang="en-US" dirty="0"/>
                  <a:t> number of training/validation splits, using one of  the </a:t>
                </a:r>
                <a:r>
                  <a:rPr lang="en-US" i="1" dirty="0"/>
                  <a:t>K </a:t>
                </a:r>
                <a:r>
                  <a:rPr lang="en-US" dirty="0"/>
                  <a:t>chunks for validation and the rest for training. </a:t>
                </a:r>
              </a:p>
              <a:p>
                <a:pPr>
                  <a:spcAft>
                    <a:spcPts val="1200"/>
                  </a:spcAft>
                </a:pPr>
                <a:br>
                  <a:rPr lang="en-US" sz="2400" dirty="0"/>
                </a:br>
                <a:r>
                  <a:rPr lang="en-US" sz="2400" dirty="0"/>
                  <a:t>We fit the model on each training set,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 , and evaluate it on the corresponding validation 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i="1" dirty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 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2400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. The </a:t>
                </a:r>
                <a:r>
                  <a:rPr lang="en-US" sz="2400" b="1" i="1" dirty="0"/>
                  <a:t>cross validation is the performance </a:t>
                </a:r>
                <a:r>
                  <a:rPr lang="en-US" sz="2400" dirty="0"/>
                  <a:t>of the model averaged across all validation sets: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624"/>
                  </a:spcBef>
                  <a:spcAft>
                    <a:spcPts val="2400"/>
                  </a:spcAft>
                </a:pPr>
                <a:r>
                  <a:rPr lang="en-US" sz="2400" dirty="0"/>
                  <a:t>where </a:t>
                </a:r>
                <a:r>
                  <a:rPr lang="en-US" sz="2400" i="1" dirty="0"/>
                  <a:t>L</a:t>
                </a:r>
                <a:r>
                  <a:rPr lang="en-US" sz="2400" dirty="0"/>
                  <a:t> is a loss function.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078" y="886210"/>
                <a:ext cx="11365630" cy="2111143"/>
              </a:xfrm>
              <a:blipFill rotWithShape="0">
                <a:blip r:embed="rId2"/>
                <a:stretch>
                  <a:fillRect l="-804" t="-2305" r="-643" b="-1668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54694" y="5084448"/>
                <a:ext cx="4511556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𝐶𝑉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Model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b="0" i="0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694" y="5084448"/>
                <a:ext cx="4511556" cy="11308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40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Validation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623" y="983807"/>
            <a:ext cx="7770803" cy="43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0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Predictor Selection: Cross Validation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921438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Question: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rla" charset="0"/>
                    <a:ea typeface="Karla" charset="0"/>
                    <a:cs typeface="Karla" charset="0"/>
                  </a:rPr>
                  <a:t>What is the right ratio of train/validate/test, how do I choose K?</a:t>
                </a: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r>
                  <a:rPr lang="en-US" sz="2400" b="1" dirty="0"/>
                  <a:t>Question: </a:t>
                </a:r>
                <a:r>
                  <a:rPr lang="en-US" sz="2400" dirty="0"/>
                  <a:t>What is the difference in multiple predictors and polynomial regression in model selection?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We can frame the problem of degree selection for polynomial models as a predictor selection problem: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	which of the predictors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{</m:t>
                    </m:r>
                    <m:r>
                      <a:rPr lang="en-US" sz="2400" b="0" i="1" smtClean="0"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,…,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sz="2400" dirty="0"/>
                  <a:t>, should we select for modeling?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 </a:t>
                </a:r>
                <a:endParaRPr lang="en-US" sz="2400" b="1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921438" cy="2111143"/>
              </a:xfrm>
              <a:blipFill rotWithShape="0">
                <a:blip r:embed="rId3"/>
                <a:stretch>
                  <a:fillRect l="-893" t="-2305" b="-74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D02AC-B252-AB42-924D-F78A40BBD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277" y="1343770"/>
            <a:ext cx="6858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E6D5A1-DB34-984F-AB39-8815ED7C5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923" y="1343770"/>
            <a:ext cx="6858002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09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921438" cy="2111143"/>
          </a:xfrm>
        </p:spPr>
        <p:txBody>
          <a:bodyPr/>
          <a:lstStyle/>
          <a:p>
            <a:r>
              <a:rPr lang="en-US" sz="2400" dirty="0"/>
              <a:t>Recall our first simple, intuitive, non-parametric model for regression - the </a:t>
            </a:r>
            <a:r>
              <a:rPr lang="en-US" sz="2400" dirty="0" err="1"/>
              <a:t>kNN</a:t>
            </a:r>
            <a:r>
              <a:rPr lang="en-US" sz="2400" dirty="0"/>
              <a:t> model. We saw that it is vitally important to select an appropriate </a:t>
            </a:r>
            <a:r>
              <a:rPr lang="en-US" sz="2400" i="1" dirty="0"/>
              <a:t>k</a:t>
            </a:r>
            <a:r>
              <a:rPr lang="en-US" sz="2400" dirty="0"/>
              <a:t> for the data.</a:t>
            </a:r>
          </a:p>
          <a:p>
            <a:endParaRPr lang="en-US" sz="2400" dirty="0"/>
          </a:p>
          <a:p>
            <a:r>
              <a:rPr lang="en-US" sz="2400" dirty="0"/>
              <a:t>If the </a:t>
            </a:r>
            <a:r>
              <a:rPr lang="en-US" sz="2400" i="1" dirty="0"/>
              <a:t>k</a:t>
            </a:r>
            <a:r>
              <a:rPr lang="en-US" sz="2400" dirty="0"/>
              <a:t> is too small then the model is very sensitive to noise (since a new prediction is based on very few observed neighbors), and if the </a:t>
            </a:r>
            <a:r>
              <a:rPr lang="en-US" sz="2400" i="1" dirty="0"/>
              <a:t>k</a:t>
            </a:r>
            <a:r>
              <a:rPr lang="en-US" sz="2400" dirty="0"/>
              <a:t> is too large, the model tends towards making constant predictions.</a:t>
            </a:r>
          </a:p>
          <a:p>
            <a:endParaRPr lang="en-US" sz="2400" dirty="0"/>
          </a:p>
          <a:p>
            <a:r>
              <a:rPr lang="en-US" sz="2400" dirty="0"/>
              <a:t>A principled way to choose </a:t>
            </a:r>
            <a:r>
              <a:rPr lang="en-US" sz="2400" i="1" dirty="0"/>
              <a:t>k</a:t>
            </a:r>
            <a:r>
              <a:rPr lang="en-US" sz="2400" dirty="0"/>
              <a:t> is through K-fold cross validation.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17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8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3" y="0"/>
            <a:ext cx="6479721" cy="66216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32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221" y="1129966"/>
            <a:ext cx="7338758" cy="460909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47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29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1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Overfitting</a:t>
            </a:r>
          </a:p>
          <a:p>
            <a:pPr>
              <a:spcAft>
                <a:spcPts val="1200"/>
              </a:spcAft>
            </a:pPr>
            <a:r>
              <a:rPr lang="en-US" dirty="0"/>
              <a:t>Bias vs Variance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Regularization Methods: A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90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2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43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models: 20 data points per line 2000 simulations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16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32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02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08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Poly 10 degree models : 20 data points per line 2000 simulations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6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Spaghetti plot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20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Left</a:t>
            </a:r>
            <a:r>
              <a:rPr lang="en-US" sz="2400" dirty="0"/>
              <a:t>: 2000 best fit straight lines, each fitted on a different 20 point training set. </a:t>
            </a:r>
          </a:p>
          <a:p>
            <a:r>
              <a:rPr lang="en-US" sz="2400" b="1" dirty="0"/>
              <a:t>Right</a:t>
            </a:r>
            <a:r>
              <a:rPr lang="en-US" sz="2400" dirty="0"/>
              <a:t>: Best-fit models using degree 10 polynomial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6858000" cy="4572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35" y="2159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6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Left: Linear regression coefficients</a:t>
            </a:r>
          </a:p>
          <a:p>
            <a:r>
              <a:rPr lang="en-US" sz="2400" dirty="0"/>
              <a:t>Right: Poly regression of order 10 coefficients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88937"/>
            <a:ext cx="685800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92" y="1828800"/>
            <a:ext cx="6858000" cy="4572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E2C2BD5-A058-614E-BC59-C67821DD4DD6}"/>
                  </a:ext>
                </a:extLst>
              </p14:cNvPr>
              <p14:cNvContentPartPr/>
              <p14:nvPr/>
            </p14:nvContentPartPr>
            <p14:xfrm>
              <a:off x="6679201" y="1843243"/>
              <a:ext cx="683640" cy="708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E2C2BD5-A058-614E-BC59-C67821DD4D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0206" y="1834248"/>
                <a:ext cx="701271" cy="7261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157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22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with k=100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9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with k=100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77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LASSO and Ridge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23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0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</a:t>
            </a:r>
            <a:r>
              <a:rPr lang="en-US" sz="2400"/>
              <a:t>, we need </a:t>
            </a:r>
            <a:r>
              <a:rPr lang="en-US" sz="2400" dirty="0"/>
              <a:t>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64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/>
              <a:t>L</a:t>
            </a:r>
            <a:r>
              <a:rPr lang="en-US" sz="2400" baseline="-25000" dirty="0"/>
              <a:t>LASSO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LASSO regression</a:t>
            </a:r>
            <a:r>
              <a:rPr lang="en-US" sz="2400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4512"/>
            <a:ext cx="12192000" cy="41234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17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/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4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Hence, we often say that </a:t>
            </a:r>
            <a:r>
              <a:rPr lang="en-US" sz="2400" i="1" dirty="0" err="1"/>
              <a:t>L</a:t>
            </a:r>
            <a:r>
              <a:rPr lang="en-US" sz="2400" baseline="-25000" dirty="0" err="1"/>
              <a:t>ridge</a:t>
            </a:r>
            <a:r>
              <a:rPr lang="en-US" sz="2400" dirty="0"/>
              <a:t> is the loss function for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</a:t>
            </a:r>
            <a:r>
              <a:rPr lang="en-US" sz="2400" b="1" dirty="0"/>
              <a:t> </a:t>
            </a:r>
            <a:r>
              <a:rPr lang="en-US" sz="2400" dirty="0"/>
              <a:t>regularization.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Finding the model parameters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that</a:t>
            </a:r>
            <a:r>
              <a:rPr lang="en-US" sz="2400" dirty="0"/>
              <a:t> minimize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</a:t>
            </a:r>
            <a:r>
              <a:rPr lang="en-US" sz="2400" dirty="0"/>
              <a:t>regularized loss function is called </a:t>
            </a:r>
            <a:r>
              <a:rPr lang="en-US" sz="2400" b="1" i="1" dirty="0"/>
              <a:t>ridge regression.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9" y="2648658"/>
            <a:ext cx="10985777" cy="420934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7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both ridge and LASSO regression, we see that the larger our choice of the </a:t>
            </a:r>
            <a:r>
              <a:rPr lang="en-US" sz="2400" b="1" dirty="0"/>
              <a:t>regularization parameter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l, </a:t>
            </a:r>
            <a:r>
              <a:rPr lang="en-US" sz="2400" dirty="0"/>
              <a:t>the more heavily we penalize large values in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b,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close to zero, we recover the MSE, i.e. ridge and LASSO regression is just ordinary regression.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sufficiently large, the MSE term in the regularized loss function will be insignificant and the regularization term will force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/>
              <a:t> and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/>
              <a:t>to be close to zero.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 avoid ad-hoc choices, we should 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400" dirty="0"/>
              <a:t> using cross-validation.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48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-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Solution to ridge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 solution of the Ridge/Lasso regression involves three steps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 minimum of the ridge/Lasso regression cost function (using linear algebra) as with the multiple regression and record the 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 </a:t>
            </a:r>
            <a:r>
              <a:rPr lang="en-US" sz="2400" b="1" dirty="0"/>
              <a:t>on the test set</a:t>
            </a:r>
            <a:r>
              <a:rPr lang="en-US" sz="2400" dirty="0"/>
              <a:t>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sz="2400" dirty="0"/>
              <a:t>Find the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 l</a:t>
            </a:r>
            <a:r>
              <a:rPr lang="en-US" sz="2400" dirty="0"/>
              <a:t> that gives the largest </a:t>
            </a:r>
            <a:r>
              <a:rPr lang="en-US" sz="2400" i="1" dirty="0"/>
              <a:t>R</a:t>
            </a:r>
            <a:r>
              <a:rPr lang="en-US" sz="2400" baseline="30000" dirty="0"/>
              <a:t>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69" y="2012678"/>
            <a:ext cx="4186989" cy="44130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A14DD1-29B8-EB4C-B302-1714276A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8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(LASSO)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6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MSE=D</a:t>
            </a: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/>
      <p:bldP spid="38" grpId="0"/>
      <p:bldP spid="39" grpId="0"/>
      <p:bldP spid="47" grpId="0" animBg="1"/>
      <p:bldP spid="47" grpId="1" animBg="1"/>
      <p:bldP spid="47" grpId="2" animBg="1"/>
      <p:bldP spid="4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(LASSO)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627700" y="4206309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7537" y="3109260"/>
            <a:ext cx="3249927" cy="3288314"/>
            <a:chOff x="767537" y="3109260"/>
            <a:chExt cx="3249927" cy="3288314"/>
          </a:xfrm>
        </p:grpSpPr>
        <p:grpSp>
          <p:nvGrpSpPr>
            <p:cNvPr id="9" name="Group 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696003" y="3382055"/>
            <a:ext cx="4747059" cy="1567301"/>
            <a:chOff x="6547071" y="3213882"/>
            <a:chExt cx="4747059" cy="1567301"/>
          </a:xfrm>
        </p:grpSpPr>
        <p:grpSp>
          <p:nvGrpSpPr>
            <p:cNvPr id="13" name="Group 1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Oval 27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7" name="Oval 46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8" name="TextBox 4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3771425" y="2620764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64505" y="4179560"/>
            <a:ext cx="1747459" cy="1791051"/>
            <a:chOff x="2164154" y="3756858"/>
            <a:chExt cx="1747459" cy="1791051"/>
          </a:xfrm>
        </p:grpSpPr>
        <p:sp>
          <p:nvSpPr>
            <p:cNvPr id="81" name="Rectangle 80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9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(Ridge)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𝑅𝑖𝑑𝑔𝑒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  <a:blipFill rotWithShape="0">
                <a:blip r:embed="rId5"/>
                <a:stretch>
                  <a:fillRect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𝑅𝑖𝑑𝑔𝑒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135178" y="4568817"/>
            <a:ext cx="1876786" cy="1517634"/>
            <a:chOff x="1135178" y="4568817"/>
            <a:chExt cx="1876786" cy="1517634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1135178" y="4568817"/>
              <a:ext cx="1517904" cy="1517634"/>
            </a:xfrm>
            <a:prstGeom prst="ellipse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03866" y="49708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 rot="641389">
            <a:off x="6908401" y="3396792"/>
            <a:ext cx="4747059" cy="1567301"/>
            <a:chOff x="6547071" y="3213882"/>
            <a:chExt cx="4747059" cy="1567301"/>
          </a:xfrm>
        </p:grpSpPr>
        <p:grpSp>
          <p:nvGrpSpPr>
            <p:cNvPr id="49" name="Group 48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/>
                    <p:cNvSpPr txBox="1"/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286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55" name="Oval 54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4" name="Oval 53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Box 49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07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(Ridge)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 rot="641389">
            <a:off x="4751268" y="2601396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  <p:sp>
        <p:nvSpPr>
          <p:cNvPr id="55" name="Oval 54"/>
          <p:cNvSpPr>
            <a:spLocks noChangeAspect="1"/>
          </p:cNvSpPr>
          <p:nvPr/>
        </p:nvSpPr>
        <p:spPr>
          <a:xfrm>
            <a:off x="4493549" y="4515956"/>
            <a:ext cx="1651406" cy="1651112"/>
          </a:xfrm>
          <a:prstGeom prst="ellipse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062237" y="5025894"/>
            <a:ext cx="33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46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80431" y="2255032"/>
            <a:ext cx="5391278" cy="3802329"/>
            <a:chOff x="4107049" y="2601396"/>
            <a:chExt cx="5391278" cy="3802329"/>
          </a:xfrm>
        </p:grpSpPr>
        <p:grpSp>
          <p:nvGrpSpPr>
            <p:cNvPr id="40" name="Group 39"/>
            <p:cNvGrpSpPr/>
            <p:nvPr/>
          </p:nvGrpSpPr>
          <p:grpSpPr>
            <a:xfrm>
              <a:off x="4107049" y="3115411"/>
              <a:ext cx="3249927" cy="3288314"/>
              <a:chOff x="767537" y="3109260"/>
              <a:chExt cx="3249927" cy="328831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67537" y="3121562"/>
                <a:ext cx="3249927" cy="3276012"/>
                <a:chOff x="767537" y="3121562"/>
                <a:chExt cx="3249927" cy="3276012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767537" y="3121562"/>
                  <a:ext cx="3101546" cy="3276012"/>
                  <a:chOff x="1655805" y="2674847"/>
                  <a:chExt cx="3101546" cy="3276012"/>
                </a:xfrm>
              </p:grpSpPr>
              <p:cxnSp>
                <p:nvCxnSpPr>
                  <p:cNvPr id="53" name="Straight Arrow Connector 52"/>
                  <p:cNvCxnSpPr/>
                  <p:nvPr/>
                </p:nvCxnSpPr>
                <p:spPr>
                  <a:xfrm flipV="1">
                    <a:off x="1655805" y="4880919"/>
                    <a:ext cx="3101546" cy="12357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2782398" y="2674847"/>
                    <a:ext cx="18859" cy="327601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2" name="TextBox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/>
            <p:cNvGrpSpPr/>
            <p:nvPr/>
          </p:nvGrpSpPr>
          <p:grpSpPr>
            <a:xfrm rot="641389">
              <a:off x="4751268" y="2601396"/>
              <a:ext cx="4747059" cy="1567301"/>
              <a:chOff x="6547071" y="3213882"/>
              <a:chExt cx="4747059" cy="156730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6547071" y="3213882"/>
                <a:ext cx="4747059" cy="1567301"/>
                <a:chOff x="6547071" y="3213882"/>
                <a:chExt cx="4747059" cy="1567301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8404272" y="4049503"/>
                  <a:ext cx="747962" cy="426692"/>
                  <a:chOff x="3606026" y="2722340"/>
                  <a:chExt cx="747962" cy="42669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/>
                      <p:cNvSpPr txBox="1"/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𝑀𝑆𝐸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TextBox 6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 t="-7937" b="-1269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7" name="Oval 66"/>
                  <p:cNvSpPr>
                    <a:spLocks noChangeAspect="1"/>
                  </p:cNvSpPr>
                  <p:nvPr/>
                </p:nvSpPr>
                <p:spPr>
                  <a:xfrm>
                    <a:off x="4076794" y="2722340"/>
                    <a:ext cx="45561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6547071" y="3213882"/>
                  <a:ext cx="4747059" cy="1567301"/>
                  <a:chOff x="6501510" y="3217318"/>
                  <a:chExt cx="4747059" cy="1567301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6501510" y="3217318"/>
                    <a:ext cx="4747059" cy="1567301"/>
                    <a:chOff x="1752276" y="1849318"/>
                    <a:chExt cx="4747059" cy="1567301"/>
                  </a:xfrm>
                </p:grpSpPr>
                <p:sp>
                  <p:nvSpPr>
                    <p:cNvPr id="63" name="Oval 62"/>
                    <p:cNvSpPr/>
                    <p:nvPr/>
                  </p:nvSpPr>
                  <p:spPr>
                    <a:xfrm rot="18916619">
                      <a:off x="3218979" y="2448760"/>
                      <a:ext cx="1755020" cy="5776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/>
                    <p:cNvSpPr/>
                    <p:nvPr/>
                  </p:nvSpPr>
                  <p:spPr>
                    <a:xfrm rot="18916619">
                      <a:off x="2192409" y="1974795"/>
                      <a:ext cx="3897644" cy="128685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8916619">
                      <a:off x="1752276" y="1849318"/>
                      <a:ext cx="4747059" cy="156730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2" name="Oval 61"/>
                  <p:cNvSpPr/>
                  <p:nvPr/>
                </p:nvSpPr>
                <p:spPr>
                  <a:xfrm rot="18916619">
                    <a:off x="7590616" y="3704259"/>
                    <a:ext cx="2532887" cy="833609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8" name="TextBox 57"/>
              <p:cNvSpPr txBox="1"/>
              <p:nvPr/>
            </p:nvSpPr>
            <p:spPr>
              <a:xfrm rot="20958611">
                <a:off x="9742491" y="4121063"/>
                <a:ext cx="857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MSE=D</a:t>
                </a:r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4493549" y="4515956"/>
              <a:ext cx="1651406" cy="1651112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62237" y="5025894"/>
              <a:ext cx="33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81151" y="2769047"/>
            <a:ext cx="3249927" cy="3288314"/>
            <a:chOff x="767537" y="3109260"/>
            <a:chExt cx="3249927" cy="3288314"/>
          </a:xfrm>
        </p:grpSpPr>
        <p:grpSp>
          <p:nvGrpSpPr>
            <p:cNvPr id="26" name="Group 25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1145527" y="2274400"/>
            <a:ext cx="4747059" cy="1567301"/>
            <a:chOff x="6547071" y="3213882"/>
            <a:chExt cx="4747059" cy="1567301"/>
          </a:xfrm>
        </p:grpSpPr>
        <p:grpSp>
          <p:nvGrpSpPr>
            <p:cNvPr id="33" name="Group 3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Oval 43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8" name="Oval 37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61452" y="3846010"/>
            <a:ext cx="1747459" cy="1791051"/>
            <a:chOff x="2164154" y="3756858"/>
            <a:chExt cx="1747459" cy="1791051"/>
          </a:xfrm>
        </p:grpSpPr>
        <p:sp>
          <p:nvSpPr>
            <p:cNvPr id="46" name="Rectangle 45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706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as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80806" cy="2111143"/>
          </a:xfrm>
        </p:spPr>
        <p:txBody>
          <a:bodyPr/>
          <a:lstStyle/>
          <a:p>
            <a:r>
              <a:rPr lang="en-US" sz="2400" dirty="0"/>
              <a:t>Since LASSO regression tend to produce zero estimates for a number of model parameters - we say that LASSO solutions are </a:t>
            </a:r>
            <a:r>
              <a:rPr lang="en-US" sz="2400" b="1" dirty="0"/>
              <a:t>sparse</a:t>
            </a:r>
            <a:r>
              <a:rPr lang="en-US" sz="2400" dirty="0"/>
              <a:t> - we consider LASSO to be a method for variable selection.</a:t>
            </a:r>
          </a:p>
          <a:p>
            <a:endParaRPr lang="en-US" sz="2400" dirty="0"/>
          </a:p>
          <a:p>
            <a:r>
              <a:rPr lang="en-US" sz="2400" dirty="0"/>
              <a:t>Many prefer using LASSO for variable selection (as well as for suppressing extreme parameter values) rather than stepwise selection, as LASSO avoids the statistic problems that arises in stepwise selection.</a:t>
            </a:r>
          </a:p>
          <a:p>
            <a:endParaRPr lang="en-US" sz="2400" dirty="0"/>
          </a:p>
          <a:p>
            <a:r>
              <a:rPr lang="en-US" sz="2400" b="1" dirty="0"/>
              <a:t>Question:</a:t>
            </a:r>
            <a:r>
              <a:rPr lang="en-US" sz="2400" dirty="0"/>
              <a:t> What are the pros and cons of the two approaches?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653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Ordinary Lease Squares, AIC, BIC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789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01123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Recall that our statistical model for linear regression in matrix notation is: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It is standard to suppose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In fact, in many analyses we have been making this assumption. Then,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/>
                  <a:t>Question</a:t>
                </a:r>
                <a:r>
                  <a:rPr lang="en-US" sz="2400" dirty="0"/>
                  <a:t>: Can you see why?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is naturally a function of the model parameters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, since the data is fixed. 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01123" cy="2111143"/>
              </a:xfrm>
              <a:blipFill rotWithShape="0">
                <a:blip r:embed="rId2"/>
                <a:stretch>
                  <a:fillRect l="-903" t="-2305" r="-451" b="-136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066" y="2035046"/>
            <a:ext cx="1883610" cy="330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34" y="3853894"/>
            <a:ext cx="3504531" cy="4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61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12364" cy="2111143"/>
              </a:xfrm>
            </p:spPr>
            <p:txBody>
              <a:bodyPr/>
              <a:lstStyle/>
              <a:p>
                <a:r>
                  <a:rPr lang="en-US" sz="2400" dirty="0"/>
                  <a:t>We call: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likelihood function</a:t>
                </a:r>
                <a:r>
                  <a:rPr lang="en-US" sz="2400" dirty="0"/>
                  <a:t>, as it gives the likelihood of the observed data for a chosen model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12364" cy="2111143"/>
              </a:xfrm>
              <a:blipFill rotWithShape="0">
                <a:blip r:embed="rId2"/>
                <a:stretch>
                  <a:fillRect l="-928" t="-2305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756" y="1592848"/>
            <a:ext cx="2650444" cy="390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207" y="3030359"/>
            <a:ext cx="4923912" cy="367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7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Once we have a likelihood function,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we have strong incentive to seek values of  to maximize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Can you see why?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model parameters that maximizes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</m:oMath>
                </a14:m>
                <a:r>
                  <a:rPr lang="en-US" sz="2400" dirty="0"/>
                  <a:t> are called </a:t>
                </a:r>
                <a:r>
                  <a:rPr lang="en-US" sz="2400" b="1" dirty="0"/>
                  <a:t>maximum likelihood estimators (MLE)</a:t>
                </a:r>
                <a:r>
                  <a:rPr lang="en-US" sz="2400" dirty="0"/>
                  <a:t> and are denoted: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model constructed with MLE parameters assigns the highest likelihood to the observed data.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9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32" y="3897652"/>
            <a:ext cx="3037974" cy="58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27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838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400" dirty="0"/>
                  <a:t>But how does one</a:t>
                </a:r>
                <a:r>
                  <a:rPr lang="en-US" dirty="0"/>
                  <a:t> </a:t>
                </a:r>
                <a:r>
                  <a:rPr lang="en-US" sz="2400" dirty="0"/>
                  <a:t>maximize a likelihood function?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Fix a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observations of </a:t>
                </a:r>
                <a:r>
                  <a:rPr lang="en-US" sz="2400" i="1" dirty="0"/>
                  <a:t>J</a:t>
                </a:r>
                <a:r>
                  <a:rPr lang="en-US" sz="2400" dirty="0"/>
                  <a:t> predictors, </a:t>
                </a:r>
                <a:r>
                  <a:rPr lang="en-US" sz="2400" b="1" i="1" dirty="0"/>
                  <a:t>X</a:t>
                </a:r>
                <a:r>
                  <a:rPr lang="en-US" sz="2400" dirty="0"/>
                  <a:t>, and a set of corresponding response values, </a:t>
                </a:r>
                <a:r>
                  <a:rPr lang="en-US" sz="2400" b="1" i="1" dirty="0"/>
                  <a:t>Y</a:t>
                </a:r>
                <a:r>
                  <a:rPr lang="en-US" sz="2400" dirty="0"/>
                  <a:t>; consider a linear model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𝒀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1" i="1" smtClean="0">
                        <a:latin typeface="Cambria Math" charset="0"/>
                      </a:rPr>
                      <m:t>𝑿</m:t>
                    </m:r>
                    <m:r>
                      <a:rPr lang="en-US" sz="2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If we assume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𝜖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∼</m:t>
                    </m:r>
                    <m: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𝛮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(0,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then the likelihood for each observation is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r>
                  <a:rPr lang="en-US" sz="2400" dirty="0"/>
                  <a:t>and the likelihood for the entire set of data is</a:t>
                </a:r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  <a:p>
                <a:pPr>
                  <a:spcAft>
                    <a:spcPts val="6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b="-87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461" y="3543012"/>
            <a:ext cx="4158916" cy="469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461" y="4999180"/>
            <a:ext cx="4136190" cy="99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3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Through some algebra, we can show that maximizing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ℒ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𝜷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, is equivalent to minimizing MSE: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Minimizing MSE or RSS is called </a:t>
                </a:r>
                <a:r>
                  <a:rPr lang="en-US" sz="2400" b="1" dirty="0"/>
                  <a:t>ordinary least squares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122" b="-28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16" y="2201514"/>
            <a:ext cx="10274968" cy="9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35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0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64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6858000" cy="4572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7441"/>
      </p:ext>
    </p:extLst>
  </p:cSld>
  <p:clrMapOvr>
    <a:masterClrMapping/>
  </p:clrMapOvr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109a_template" id="{0AFD6BA7-B61A-7D41-8908-7B4B78340F6A}" vid="{597147FF-0FC3-AD43-965A-DDFE9BDB59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2516</TotalTime>
  <Words>1778</Words>
  <Application>Microsoft Macintosh PowerPoint</Application>
  <PresentationFormat>Widescreen</PresentationFormat>
  <Paragraphs>333</Paragraphs>
  <Slides>61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Karla</vt:lpstr>
      <vt:lpstr>Arial</vt:lpstr>
      <vt:lpstr>Calibri</vt:lpstr>
      <vt:lpstr>Cambria Math</vt:lpstr>
      <vt:lpstr>Mangal</vt:lpstr>
      <vt:lpstr>STIXGeneral</vt:lpstr>
      <vt:lpstr>Symbol</vt:lpstr>
      <vt:lpstr>GEC_template</vt:lpstr>
      <vt:lpstr>Lecture 7: Regularization</vt:lpstr>
      <vt:lpstr>Announcements</vt:lpstr>
      <vt:lpstr>Lecture Outline</vt:lpstr>
      <vt:lpstr>Overfitting</vt:lpstr>
      <vt:lpstr>Overfitting</vt:lpstr>
      <vt:lpstr>Overfitting</vt:lpstr>
      <vt:lpstr>Overfitting</vt:lpstr>
      <vt:lpstr>Overfitting</vt:lpstr>
      <vt:lpstr>Overfitting</vt:lpstr>
      <vt:lpstr>Model Selection</vt:lpstr>
      <vt:lpstr>Stepwise Variable Selection and Cross Validation </vt:lpstr>
      <vt:lpstr>Stepwise Variable Selection Computational Complexity </vt:lpstr>
      <vt:lpstr>Cross Validation</vt:lpstr>
      <vt:lpstr>Cross Validation</vt:lpstr>
      <vt:lpstr>Cross Validation</vt:lpstr>
      <vt:lpstr>Cross Validation</vt:lpstr>
      <vt:lpstr>Cross Validation</vt:lpstr>
      <vt:lpstr>Validation</vt:lpstr>
      <vt:lpstr>Cross Validation: Motivation </vt:lpstr>
      <vt:lpstr>Leave-One-Out</vt:lpstr>
      <vt:lpstr>K-Fold Cross Validation </vt:lpstr>
      <vt:lpstr>Cross Validation</vt:lpstr>
      <vt:lpstr>Predictor Selection: Cross Validation</vt:lpstr>
      <vt:lpstr>kNN Revisited</vt:lpstr>
      <vt:lpstr>kNN Revisited</vt:lpstr>
      <vt:lpstr>Bias vs Variance</vt:lpstr>
      <vt:lpstr>PowerPoint Presentation</vt:lpstr>
      <vt:lpstr>PowerPoint Presentation</vt:lpstr>
      <vt:lpstr>Bias vs Variance</vt:lpstr>
      <vt:lpstr>Bias vs Variance</vt:lpstr>
      <vt:lpstr>Bias vs Variance</vt:lpstr>
      <vt:lpstr>Linear models: 20 data points per line 2000 simulations</vt:lpstr>
      <vt:lpstr>Bias vs Variance</vt:lpstr>
      <vt:lpstr>Bias vs Variance</vt:lpstr>
      <vt:lpstr>Bias vs Variance</vt:lpstr>
      <vt:lpstr>Poly 10 degree models : 20 data points per line 2000 simulations</vt:lpstr>
      <vt:lpstr>Spaghetti plot</vt:lpstr>
      <vt:lpstr>Bias vs Variance</vt:lpstr>
      <vt:lpstr>Bias vs Variance</vt:lpstr>
      <vt:lpstr>K-Fold with k=100 </vt:lpstr>
      <vt:lpstr>K-fold with k=100 </vt:lpstr>
      <vt:lpstr>Regularization: LASSO and Ridge</vt:lpstr>
      <vt:lpstr>Regularization: An Overview</vt:lpstr>
      <vt:lpstr>LASSO Regression</vt:lpstr>
      <vt:lpstr>LASSO Regression</vt:lpstr>
      <vt:lpstr>Ridge Regression</vt:lpstr>
      <vt:lpstr>Ridge Regression</vt:lpstr>
      <vt:lpstr>Choosing l</vt:lpstr>
      <vt:lpstr>Ridge - Computational complexity</vt:lpstr>
      <vt:lpstr>The Geometry of Regularization (LASSO)</vt:lpstr>
      <vt:lpstr>The Geometry of Regularization (LASSO)</vt:lpstr>
      <vt:lpstr>The Geometry of Regularization (Ridge)</vt:lpstr>
      <vt:lpstr>The Geometry of Regularization (Ridge)</vt:lpstr>
      <vt:lpstr>The Geometry of Regularization</vt:lpstr>
      <vt:lpstr>Variable Selection as Regularization</vt:lpstr>
      <vt:lpstr>Behind Ordinary Lease Squares, AIC, BIC </vt:lpstr>
      <vt:lpstr>Likelihood Functions</vt:lpstr>
      <vt:lpstr>Likelihood Functions</vt:lpstr>
      <vt:lpstr>Maximum Likelihood Estimators</vt:lpstr>
      <vt:lpstr>Maximum Likelihood Estimators</vt:lpstr>
      <vt:lpstr>Maximum Likelihood Estimators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Wong, Phoebe</cp:lastModifiedBy>
  <cp:revision>79</cp:revision>
  <dcterms:created xsi:type="dcterms:W3CDTF">2018-07-11T02:31:23Z</dcterms:created>
  <dcterms:modified xsi:type="dcterms:W3CDTF">2018-10-01T18:34:07Z</dcterms:modified>
</cp:coreProperties>
</file>